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70" r:id="rId5"/>
    <p:sldId id="273" r:id="rId6"/>
    <p:sldId id="271" r:id="rId7"/>
    <p:sldId id="274" r:id="rId8"/>
    <p:sldId id="261" r:id="rId9"/>
    <p:sldId id="272" r:id="rId10"/>
    <p:sldId id="262" r:id="rId11"/>
    <p:sldId id="268" r:id="rId12"/>
    <p:sldId id="269" r:id="rId13"/>
    <p:sldId id="263" r:id="rId14"/>
    <p:sldId id="264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EB9EE8-ED84-4EBB-98AF-378BD1EF6800}" type="doc">
      <dgm:prSet loTypeId="urn:microsoft.com/office/officeart/2005/8/layout/radial2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DFE413EB-175D-4BA9-A57A-F66899B2C40F}">
      <dgm:prSet phldrT="[文字]" custT="1"/>
      <dgm:spPr/>
      <dgm:t>
        <a:bodyPr/>
        <a:lstStyle/>
        <a:p>
          <a:r>
            <a:rPr lang="zh-TW" altLang="en-US" sz="28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實驗因子</a:t>
          </a:r>
          <a:endParaRPr lang="zh-TW" altLang="en-US" sz="28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E965AB0D-08A9-4D64-944F-D6605BD79F0C}" type="parTrans" cxnId="{83A0DC62-DCF0-4438-B0D8-5E34E3B1D2D1}">
      <dgm:prSet/>
      <dgm:spPr/>
      <dgm:t>
        <a:bodyPr/>
        <a:lstStyle/>
        <a:p>
          <a:endParaRPr lang="zh-TW" altLang="en-US"/>
        </a:p>
      </dgm:t>
    </dgm:pt>
    <dgm:pt modelId="{FD0CAF94-0FD6-414D-9CA8-35BC35347A89}" type="sibTrans" cxnId="{83A0DC62-DCF0-4438-B0D8-5E34E3B1D2D1}">
      <dgm:prSet/>
      <dgm:spPr/>
      <dgm:t>
        <a:bodyPr/>
        <a:lstStyle/>
        <a:p>
          <a:endParaRPr lang="zh-TW" altLang="en-US"/>
        </a:p>
      </dgm:t>
    </dgm:pt>
    <dgm:pt modelId="{21A09863-3D42-4EB8-812A-5CE9F9C7D723}">
      <dgm:prSet phldrT="[文字]" custT="1"/>
      <dgm:spPr/>
      <dgm:t>
        <a:bodyPr/>
        <a:lstStyle/>
        <a:p>
          <a:r>
            <a:rPr lang="en-US" altLang="zh-TW" sz="20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2</a:t>
          </a:r>
          <a:r>
            <a:rPr lang="zh-TW" altLang="en-US" sz="20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品牌抹布</a:t>
          </a:r>
          <a:endParaRPr lang="zh-TW" altLang="en-US" sz="20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F64BBAFB-FF98-4F1A-B754-AE2A34E7E68D}" type="parTrans" cxnId="{12714E07-87E6-4857-976A-64EC23E69FFC}">
      <dgm:prSet/>
      <dgm:spPr/>
      <dgm:t>
        <a:bodyPr/>
        <a:lstStyle/>
        <a:p>
          <a:endParaRPr lang="zh-TW" altLang="en-US"/>
        </a:p>
      </dgm:t>
    </dgm:pt>
    <dgm:pt modelId="{87F89DB5-1190-46C5-81EF-6E5893F553B1}" type="sibTrans" cxnId="{12714E07-87E6-4857-976A-64EC23E69FFC}">
      <dgm:prSet/>
      <dgm:spPr/>
      <dgm:t>
        <a:bodyPr/>
        <a:lstStyle/>
        <a:p>
          <a:endParaRPr lang="zh-TW" altLang="en-US"/>
        </a:p>
      </dgm:t>
    </dgm:pt>
    <dgm:pt modelId="{44B761C6-38DA-46D9-A540-7E866353C911}">
      <dgm:prSet phldrT="[文字]" custT="1"/>
      <dgm:spPr/>
      <dgm:t>
        <a:bodyPr/>
        <a:lstStyle/>
        <a:p>
          <a:r>
            <a:rPr lang="en-US" altLang="zh-TW" sz="20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3</a:t>
          </a:r>
          <a:r>
            <a:rPr lang="zh-TW" altLang="en-US" sz="20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操作員</a:t>
          </a:r>
          <a:endParaRPr lang="zh-TW" altLang="en-US" sz="20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C476B403-7AE5-4961-8D75-20D2FD7A833A}" type="parTrans" cxnId="{53CFD867-6D28-4B08-BBA8-8FFDD235F163}">
      <dgm:prSet/>
      <dgm:spPr/>
      <dgm:t>
        <a:bodyPr/>
        <a:lstStyle/>
        <a:p>
          <a:endParaRPr lang="zh-TW" altLang="en-US"/>
        </a:p>
      </dgm:t>
    </dgm:pt>
    <dgm:pt modelId="{78983EBB-9BB9-4B3C-BB6A-D24EBBD5E6DB}" type="sibTrans" cxnId="{53CFD867-6D28-4B08-BBA8-8FFDD235F163}">
      <dgm:prSet/>
      <dgm:spPr/>
      <dgm:t>
        <a:bodyPr/>
        <a:lstStyle/>
        <a:p>
          <a:endParaRPr lang="zh-TW" altLang="en-US"/>
        </a:p>
      </dgm:t>
    </dgm:pt>
    <dgm:pt modelId="{CFC22A2C-D1C6-4435-8D4D-2BAACEB99F60}">
      <dgm:prSet phldrT="[文字]" custT="1"/>
      <dgm:spPr/>
      <dgm:t>
        <a:bodyPr/>
        <a:lstStyle/>
        <a:p>
          <a:r>
            <a:rPr lang="zh-TW" altLang="en-US" sz="28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反應變數</a:t>
          </a:r>
          <a:endParaRPr lang="zh-TW" altLang="en-US" sz="28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DCA7909B-85A8-458B-B7C7-478B8483FC19}" type="parTrans" cxnId="{55257F39-597E-46A7-BFFA-393DE2A4BDBC}">
      <dgm:prSet/>
      <dgm:spPr/>
      <dgm:t>
        <a:bodyPr/>
        <a:lstStyle/>
        <a:p>
          <a:endParaRPr lang="zh-TW" altLang="en-US"/>
        </a:p>
      </dgm:t>
    </dgm:pt>
    <dgm:pt modelId="{E5AD1BC8-A0A2-4070-A1F5-281CDB14E803}" type="sibTrans" cxnId="{55257F39-597E-46A7-BFFA-393DE2A4BDBC}">
      <dgm:prSet/>
      <dgm:spPr/>
      <dgm:t>
        <a:bodyPr/>
        <a:lstStyle/>
        <a:p>
          <a:endParaRPr lang="zh-TW" altLang="en-US"/>
        </a:p>
      </dgm:t>
    </dgm:pt>
    <dgm:pt modelId="{69CF377D-93AE-41F9-A312-050DC77A17FD}">
      <dgm:prSet phldrT="[文字]" custT="1"/>
      <dgm:spPr/>
      <dgm:t>
        <a:bodyPr/>
        <a:lstStyle/>
        <a:p>
          <a:r>
            <a:rPr lang="zh-TW" altLang="en-US" sz="20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抹布吸水量</a:t>
          </a:r>
          <a:endParaRPr lang="zh-TW" altLang="en-US" sz="20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B268AE95-9E9F-4607-959E-FFA4A05F20A6}" type="parTrans" cxnId="{D17A7729-705F-4D5E-B57A-0465F0834DCA}">
      <dgm:prSet/>
      <dgm:spPr/>
      <dgm:t>
        <a:bodyPr/>
        <a:lstStyle/>
        <a:p>
          <a:endParaRPr lang="zh-TW" altLang="en-US"/>
        </a:p>
      </dgm:t>
    </dgm:pt>
    <dgm:pt modelId="{E38DE6E6-9581-437F-A0F9-CDBD74A5FF47}" type="sibTrans" cxnId="{D17A7729-705F-4D5E-B57A-0465F0834DCA}">
      <dgm:prSet/>
      <dgm:spPr/>
      <dgm:t>
        <a:bodyPr/>
        <a:lstStyle/>
        <a:p>
          <a:endParaRPr lang="zh-TW" altLang="en-US"/>
        </a:p>
      </dgm:t>
    </dgm:pt>
    <dgm:pt modelId="{2F9E63CE-5E1F-4858-9212-5699C28D2C8C}">
      <dgm:prSet phldrT="[文字]" custT="1"/>
      <dgm:spPr/>
      <dgm:t>
        <a:bodyPr/>
        <a:lstStyle/>
        <a:p>
          <a:r>
            <a:rPr lang="zh-TW" altLang="en-US" sz="28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實驗單位</a:t>
          </a:r>
          <a:endParaRPr lang="zh-TW" altLang="en-US" sz="28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F9C1E2C8-3D7C-4075-9BDF-B659E6E99627}" type="parTrans" cxnId="{DFE4C2E1-9EFC-4A5E-910C-1E0FAEB274AE}">
      <dgm:prSet/>
      <dgm:spPr/>
      <dgm:t>
        <a:bodyPr/>
        <a:lstStyle/>
        <a:p>
          <a:endParaRPr lang="zh-TW" altLang="en-US"/>
        </a:p>
      </dgm:t>
    </dgm:pt>
    <dgm:pt modelId="{5B3CDBB6-12C7-4725-8C95-5D72019D01A4}" type="sibTrans" cxnId="{DFE4C2E1-9EFC-4A5E-910C-1E0FAEB274AE}">
      <dgm:prSet/>
      <dgm:spPr/>
      <dgm:t>
        <a:bodyPr/>
        <a:lstStyle/>
        <a:p>
          <a:endParaRPr lang="zh-TW" altLang="en-US"/>
        </a:p>
      </dgm:t>
    </dgm:pt>
    <dgm:pt modelId="{D694B4AE-B230-4889-AAC5-ED11D1462DA7}">
      <dgm:prSet phldrT="[文字]" custT="1"/>
      <dgm:spPr/>
      <dgm:t>
        <a:bodyPr/>
        <a:lstStyle/>
        <a:p>
          <a:r>
            <a:rPr lang="zh-TW" altLang="en-US" sz="20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兩天下來                 </a:t>
          </a:r>
          <a:r>
            <a:rPr lang="en-US" altLang="zh-TW" sz="20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12</a:t>
          </a:r>
          <a:r>
            <a:rPr lang="zh-TW" altLang="en-US" sz="20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條抹布</a:t>
          </a:r>
          <a:endParaRPr lang="zh-TW" altLang="en-US" sz="20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843FCA89-85AB-41D2-B289-69E9335CDCF4}" type="parTrans" cxnId="{6F067E81-9A11-4431-84B7-D6AFE7ED7093}">
      <dgm:prSet/>
      <dgm:spPr/>
      <dgm:t>
        <a:bodyPr/>
        <a:lstStyle/>
        <a:p>
          <a:endParaRPr lang="zh-TW" altLang="en-US"/>
        </a:p>
      </dgm:t>
    </dgm:pt>
    <dgm:pt modelId="{19CB0649-45A4-4A45-A0DF-C7140665F706}" type="sibTrans" cxnId="{6F067E81-9A11-4431-84B7-D6AFE7ED7093}">
      <dgm:prSet/>
      <dgm:spPr/>
      <dgm:t>
        <a:bodyPr/>
        <a:lstStyle/>
        <a:p>
          <a:endParaRPr lang="zh-TW" altLang="en-US"/>
        </a:p>
      </dgm:t>
    </dgm:pt>
    <dgm:pt modelId="{50DB9D5D-DD63-4C0C-B267-A8D961B4FD5C}" type="pres">
      <dgm:prSet presAssocID="{0EEB9EE8-ED84-4EBB-98AF-378BD1EF6800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CEA9F48C-2D75-48D1-BDE5-9E6EB0F4F4FF}" type="pres">
      <dgm:prSet presAssocID="{0EEB9EE8-ED84-4EBB-98AF-378BD1EF6800}" presName="cycle" presStyleCnt="0"/>
      <dgm:spPr/>
    </dgm:pt>
    <dgm:pt modelId="{882215CD-8F40-4D57-9B2A-B8987DD9E85B}" type="pres">
      <dgm:prSet presAssocID="{0EEB9EE8-ED84-4EBB-98AF-378BD1EF6800}" presName="centerShape" presStyleCnt="0"/>
      <dgm:spPr/>
    </dgm:pt>
    <dgm:pt modelId="{FFCF68BA-4C5C-4381-987B-444ED0A1F4B5}" type="pres">
      <dgm:prSet presAssocID="{0EEB9EE8-ED84-4EBB-98AF-378BD1EF6800}" presName="connSite" presStyleLbl="node1" presStyleIdx="0" presStyleCnt="4"/>
      <dgm:spPr/>
    </dgm:pt>
    <dgm:pt modelId="{FFFF4546-2303-4F9E-AE72-E293952905D4}" type="pres">
      <dgm:prSet presAssocID="{0EEB9EE8-ED84-4EBB-98AF-378BD1EF6800}" presName="visible" presStyleLbl="nod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7EDACEC-9B30-4E7F-8EE3-F1034E632B32}" type="pres">
      <dgm:prSet presAssocID="{E965AB0D-08A9-4D64-944F-D6605BD79F0C}" presName="Name25" presStyleLbl="parChTrans1D1" presStyleIdx="0" presStyleCnt="3"/>
      <dgm:spPr/>
      <dgm:t>
        <a:bodyPr/>
        <a:lstStyle/>
        <a:p>
          <a:endParaRPr lang="zh-TW" altLang="en-US"/>
        </a:p>
      </dgm:t>
    </dgm:pt>
    <dgm:pt modelId="{46BDF8A4-3CD5-4990-B692-A7AA1F422AC1}" type="pres">
      <dgm:prSet presAssocID="{DFE413EB-175D-4BA9-A57A-F66899B2C40F}" presName="node" presStyleCnt="0"/>
      <dgm:spPr/>
    </dgm:pt>
    <dgm:pt modelId="{3760771A-8EBB-4AFE-B8AC-2933B15D51A7}" type="pres">
      <dgm:prSet presAssocID="{DFE413EB-175D-4BA9-A57A-F66899B2C40F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8EE278A-123C-4BF2-A351-6F93B344828C}" type="pres">
      <dgm:prSet presAssocID="{DFE413EB-175D-4BA9-A57A-F66899B2C40F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4690A6D-1E0A-4F5C-9984-E2B4B2A7411E}" type="pres">
      <dgm:prSet presAssocID="{DCA7909B-85A8-458B-B7C7-478B8483FC19}" presName="Name25" presStyleLbl="parChTrans1D1" presStyleIdx="1" presStyleCnt="3"/>
      <dgm:spPr/>
      <dgm:t>
        <a:bodyPr/>
        <a:lstStyle/>
        <a:p>
          <a:endParaRPr lang="zh-TW" altLang="en-US"/>
        </a:p>
      </dgm:t>
    </dgm:pt>
    <dgm:pt modelId="{383C11D5-A36C-4FE9-872F-2EDB822E9057}" type="pres">
      <dgm:prSet presAssocID="{CFC22A2C-D1C6-4435-8D4D-2BAACEB99F60}" presName="node" presStyleCnt="0"/>
      <dgm:spPr/>
    </dgm:pt>
    <dgm:pt modelId="{199164B1-C48A-4694-A637-613B3237A069}" type="pres">
      <dgm:prSet presAssocID="{CFC22A2C-D1C6-4435-8D4D-2BAACEB99F60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07E2C15-9BC3-4E7A-AB10-49D339BF26D8}" type="pres">
      <dgm:prSet presAssocID="{CFC22A2C-D1C6-4435-8D4D-2BAACEB99F60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1CB3631-D29E-4F4E-B425-26D2C1AC1FF2}" type="pres">
      <dgm:prSet presAssocID="{F9C1E2C8-3D7C-4075-9BDF-B659E6E99627}" presName="Name25" presStyleLbl="parChTrans1D1" presStyleIdx="2" presStyleCnt="3"/>
      <dgm:spPr/>
      <dgm:t>
        <a:bodyPr/>
        <a:lstStyle/>
        <a:p>
          <a:endParaRPr lang="zh-TW" altLang="en-US"/>
        </a:p>
      </dgm:t>
    </dgm:pt>
    <dgm:pt modelId="{61E64C85-6C2B-4A6B-8486-35859A44CE52}" type="pres">
      <dgm:prSet presAssocID="{2F9E63CE-5E1F-4858-9212-5699C28D2C8C}" presName="node" presStyleCnt="0"/>
      <dgm:spPr/>
    </dgm:pt>
    <dgm:pt modelId="{8C9BF9C7-DE2F-4CFE-8F7B-DAEFFDF814FD}" type="pres">
      <dgm:prSet presAssocID="{2F9E63CE-5E1F-4858-9212-5699C28D2C8C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784B876-9349-4DE3-BBCD-A6FFACD268CA}" type="pres">
      <dgm:prSet presAssocID="{2F9E63CE-5E1F-4858-9212-5699C28D2C8C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66CC037-7170-4861-87A8-42026BD93D98}" type="presOf" srcId="{E965AB0D-08A9-4D64-944F-D6605BD79F0C}" destId="{07EDACEC-9B30-4E7F-8EE3-F1034E632B32}" srcOrd="0" destOrd="0" presId="urn:microsoft.com/office/officeart/2005/8/layout/radial2"/>
    <dgm:cxn modelId="{D17A7729-705F-4D5E-B57A-0465F0834DCA}" srcId="{CFC22A2C-D1C6-4435-8D4D-2BAACEB99F60}" destId="{69CF377D-93AE-41F9-A312-050DC77A17FD}" srcOrd="0" destOrd="0" parTransId="{B268AE95-9E9F-4607-959E-FFA4A05F20A6}" sibTransId="{E38DE6E6-9581-437F-A0F9-CDBD74A5FF47}"/>
    <dgm:cxn modelId="{8C9318DA-C99F-4447-952A-5FE30F493F70}" type="presOf" srcId="{21A09863-3D42-4EB8-812A-5CE9F9C7D723}" destId="{58EE278A-123C-4BF2-A351-6F93B344828C}" srcOrd="0" destOrd="0" presId="urn:microsoft.com/office/officeart/2005/8/layout/radial2"/>
    <dgm:cxn modelId="{D06FB603-0F06-4176-B41F-E1A57A3E6FC9}" type="presOf" srcId="{D694B4AE-B230-4889-AAC5-ED11D1462DA7}" destId="{8784B876-9349-4DE3-BBCD-A6FFACD268CA}" srcOrd="0" destOrd="0" presId="urn:microsoft.com/office/officeart/2005/8/layout/radial2"/>
    <dgm:cxn modelId="{040E8F74-B951-4F67-8CBE-B26205D10689}" type="presOf" srcId="{44B761C6-38DA-46D9-A540-7E866353C911}" destId="{58EE278A-123C-4BF2-A351-6F93B344828C}" srcOrd="0" destOrd="1" presId="urn:microsoft.com/office/officeart/2005/8/layout/radial2"/>
    <dgm:cxn modelId="{83A0DC62-DCF0-4438-B0D8-5E34E3B1D2D1}" srcId="{0EEB9EE8-ED84-4EBB-98AF-378BD1EF6800}" destId="{DFE413EB-175D-4BA9-A57A-F66899B2C40F}" srcOrd="0" destOrd="0" parTransId="{E965AB0D-08A9-4D64-944F-D6605BD79F0C}" sibTransId="{FD0CAF94-0FD6-414D-9CA8-35BC35347A89}"/>
    <dgm:cxn modelId="{53CFD867-6D28-4B08-BBA8-8FFDD235F163}" srcId="{DFE413EB-175D-4BA9-A57A-F66899B2C40F}" destId="{44B761C6-38DA-46D9-A540-7E866353C911}" srcOrd="1" destOrd="0" parTransId="{C476B403-7AE5-4961-8D75-20D2FD7A833A}" sibTransId="{78983EBB-9BB9-4B3C-BB6A-D24EBBD5E6DB}"/>
    <dgm:cxn modelId="{DC5E8E99-0F1F-4B08-89C4-4F733E019624}" type="presOf" srcId="{F9C1E2C8-3D7C-4075-9BDF-B659E6E99627}" destId="{41CB3631-D29E-4F4E-B425-26D2C1AC1FF2}" srcOrd="0" destOrd="0" presId="urn:microsoft.com/office/officeart/2005/8/layout/radial2"/>
    <dgm:cxn modelId="{E6A390D4-D65C-4680-8822-413943A07F90}" type="presOf" srcId="{CFC22A2C-D1C6-4435-8D4D-2BAACEB99F60}" destId="{199164B1-C48A-4694-A637-613B3237A069}" srcOrd="0" destOrd="0" presId="urn:microsoft.com/office/officeart/2005/8/layout/radial2"/>
    <dgm:cxn modelId="{6FEF213A-73B9-476B-BFAC-E88636197D24}" type="presOf" srcId="{DCA7909B-85A8-458B-B7C7-478B8483FC19}" destId="{44690A6D-1E0A-4F5C-9984-E2B4B2A7411E}" srcOrd="0" destOrd="0" presId="urn:microsoft.com/office/officeart/2005/8/layout/radial2"/>
    <dgm:cxn modelId="{4B94BEAB-2BC1-441A-A864-9AFAEBB738F6}" type="presOf" srcId="{69CF377D-93AE-41F9-A312-050DC77A17FD}" destId="{007E2C15-9BC3-4E7A-AB10-49D339BF26D8}" srcOrd="0" destOrd="0" presId="urn:microsoft.com/office/officeart/2005/8/layout/radial2"/>
    <dgm:cxn modelId="{55257F39-597E-46A7-BFFA-393DE2A4BDBC}" srcId="{0EEB9EE8-ED84-4EBB-98AF-378BD1EF6800}" destId="{CFC22A2C-D1C6-4435-8D4D-2BAACEB99F60}" srcOrd="1" destOrd="0" parTransId="{DCA7909B-85A8-458B-B7C7-478B8483FC19}" sibTransId="{E5AD1BC8-A0A2-4070-A1F5-281CDB14E803}"/>
    <dgm:cxn modelId="{B012E81A-2428-488D-9CD5-04BFF93DD1D6}" type="presOf" srcId="{0EEB9EE8-ED84-4EBB-98AF-378BD1EF6800}" destId="{50DB9D5D-DD63-4C0C-B267-A8D961B4FD5C}" srcOrd="0" destOrd="0" presId="urn:microsoft.com/office/officeart/2005/8/layout/radial2"/>
    <dgm:cxn modelId="{6F067E81-9A11-4431-84B7-D6AFE7ED7093}" srcId="{2F9E63CE-5E1F-4858-9212-5699C28D2C8C}" destId="{D694B4AE-B230-4889-AAC5-ED11D1462DA7}" srcOrd="0" destOrd="0" parTransId="{843FCA89-85AB-41D2-B289-69E9335CDCF4}" sibTransId="{19CB0649-45A4-4A45-A0DF-C7140665F706}"/>
    <dgm:cxn modelId="{12714E07-87E6-4857-976A-64EC23E69FFC}" srcId="{DFE413EB-175D-4BA9-A57A-F66899B2C40F}" destId="{21A09863-3D42-4EB8-812A-5CE9F9C7D723}" srcOrd="0" destOrd="0" parTransId="{F64BBAFB-FF98-4F1A-B754-AE2A34E7E68D}" sibTransId="{87F89DB5-1190-46C5-81EF-6E5893F553B1}"/>
    <dgm:cxn modelId="{E4BCDA83-37D5-4ECD-BEAA-9201CBC28D6B}" type="presOf" srcId="{DFE413EB-175D-4BA9-A57A-F66899B2C40F}" destId="{3760771A-8EBB-4AFE-B8AC-2933B15D51A7}" srcOrd="0" destOrd="0" presId="urn:microsoft.com/office/officeart/2005/8/layout/radial2"/>
    <dgm:cxn modelId="{35B55649-5A0F-49C6-8FD8-DA15D054340E}" type="presOf" srcId="{2F9E63CE-5E1F-4858-9212-5699C28D2C8C}" destId="{8C9BF9C7-DE2F-4CFE-8F7B-DAEFFDF814FD}" srcOrd="0" destOrd="0" presId="urn:microsoft.com/office/officeart/2005/8/layout/radial2"/>
    <dgm:cxn modelId="{DFE4C2E1-9EFC-4A5E-910C-1E0FAEB274AE}" srcId="{0EEB9EE8-ED84-4EBB-98AF-378BD1EF6800}" destId="{2F9E63CE-5E1F-4858-9212-5699C28D2C8C}" srcOrd="2" destOrd="0" parTransId="{F9C1E2C8-3D7C-4075-9BDF-B659E6E99627}" sibTransId="{5B3CDBB6-12C7-4725-8C95-5D72019D01A4}"/>
    <dgm:cxn modelId="{BEA67ECF-FDDD-42FB-A6B0-39B390EBF357}" type="presParOf" srcId="{50DB9D5D-DD63-4C0C-B267-A8D961B4FD5C}" destId="{CEA9F48C-2D75-48D1-BDE5-9E6EB0F4F4FF}" srcOrd="0" destOrd="0" presId="urn:microsoft.com/office/officeart/2005/8/layout/radial2"/>
    <dgm:cxn modelId="{88CCD126-66F6-4CB0-BEC7-37EB2AD9530C}" type="presParOf" srcId="{CEA9F48C-2D75-48D1-BDE5-9E6EB0F4F4FF}" destId="{882215CD-8F40-4D57-9B2A-B8987DD9E85B}" srcOrd="0" destOrd="0" presId="urn:microsoft.com/office/officeart/2005/8/layout/radial2"/>
    <dgm:cxn modelId="{0A14EE97-F1C2-4D7F-B170-BF4652CED772}" type="presParOf" srcId="{882215CD-8F40-4D57-9B2A-B8987DD9E85B}" destId="{FFCF68BA-4C5C-4381-987B-444ED0A1F4B5}" srcOrd="0" destOrd="0" presId="urn:microsoft.com/office/officeart/2005/8/layout/radial2"/>
    <dgm:cxn modelId="{B5FC05AE-C3E8-4133-B5B3-EC398B63F0AC}" type="presParOf" srcId="{882215CD-8F40-4D57-9B2A-B8987DD9E85B}" destId="{FFFF4546-2303-4F9E-AE72-E293952905D4}" srcOrd="1" destOrd="0" presId="urn:microsoft.com/office/officeart/2005/8/layout/radial2"/>
    <dgm:cxn modelId="{89EFA6AC-88F1-47FF-9F64-5CDFDFE05F4E}" type="presParOf" srcId="{CEA9F48C-2D75-48D1-BDE5-9E6EB0F4F4FF}" destId="{07EDACEC-9B30-4E7F-8EE3-F1034E632B32}" srcOrd="1" destOrd="0" presId="urn:microsoft.com/office/officeart/2005/8/layout/radial2"/>
    <dgm:cxn modelId="{3D4A0A9F-4F7F-46BA-8D19-82131C4EA66B}" type="presParOf" srcId="{CEA9F48C-2D75-48D1-BDE5-9E6EB0F4F4FF}" destId="{46BDF8A4-3CD5-4990-B692-A7AA1F422AC1}" srcOrd="2" destOrd="0" presId="urn:microsoft.com/office/officeart/2005/8/layout/radial2"/>
    <dgm:cxn modelId="{96F5B119-E6F2-4EAE-AF63-86957F518ABF}" type="presParOf" srcId="{46BDF8A4-3CD5-4990-B692-A7AA1F422AC1}" destId="{3760771A-8EBB-4AFE-B8AC-2933B15D51A7}" srcOrd="0" destOrd="0" presId="urn:microsoft.com/office/officeart/2005/8/layout/radial2"/>
    <dgm:cxn modelId="{58D01822-2877-465E-B217-715283B81ACE}" type="presParOf" srcId="{46BDF8A4-3CD5-4990-B692-A7AA1F422AC1}" destId="{58EE278A-123C-4BF2-A351-6F93B344828C}" srcOrd="1" destOrd="0" presId="urn:microsoft.com/office/officeart/2005/8/layout/radial2"/>
    <dgm:cxn modelId="{933A2C9E-9D6E-4AEF-A328-AD4C11E66D90}" type="presParOf" srcId="{CEA9F48C-2D75-48D1-BDE5-9E6EB0F4F4FF}" destId="{44690A6D-1E0A-4F5C-9984-E2B4B2A7411E}" srcOrd="3" destOrd="0" presId="urn:microsoft.com/office/officeart/2005/8/layout/radial2"/>
    <dgm:cxn modelId="{DB489107-B9C6-4424-8703-95C4C38D7A0F}" type="presParOf" srcId="{CEA9F48C-2D75-48D1-BDE5-9E6EB0F4F4FF}" destId="{383C11D5-A36C-4FE9-872F-2EDB822E9057}" srcOrd="4" destOrd="0" presId="urn:microsoft.com/office/officeart/2005/8/layout/radial2"/>
    <dgm:cxn modelId="{F986EBFA-2617-49E7-BA4D-E59800253233}" type="presParOf" srcId="{383C11D5-A36C-4FE9-872F-2EDB822E9057}" destId="{199164B1-C48A-4694-A637-613B3237A069}" srcOrd="0" destOrd="0" presId="urn:microsoft.com/office/officeart/2005/8/layout/radial2"/>
    <dgm:cxn modelId="{A29A56A0-7111-4490-817B-B2BF28E06F75}" type="presParOf" srcId="{383C11D5-A36C-4FE9-872F-2EDB822E9057}" destId="{007E2C15-9BC3-4E7A-AB10-49D339BF26D8}" srcOrd="1" destOrd="0" presId="urn:microsoft.com/office/officeart/2005/8/layout/radial2"/>
    <dgm:cxn modelId="{8FCDA983-CF7B-480F-9B4B-31D28AF34A51}" type="presParOf" srcId="{CEA9F48C-2D75-48D1-BDE5-9E6EB0F4F4FF}" destId="{41CB3631-D29E-4F4E-B425-26D2C1AC1FF2}" srcOrd="5" destOrd="0" presId="urn:microsoft.com/office/officeart/2005/8/layout/radial2"/>
    <dgm:cxn modelId="{3A9ACBCF-D778-4C1E-9137-0EF48BF5D5F5}" type="presParOf" srcId="{CEA9F48C-2D75-48D1-BDE5-9E6EB0F4F4FF}" destId="{61E64C85-6C2B-4A6B-8486-35859A44CE52}" srcOrd="6" destOrd="0" presId="urn:microsoft.com/office/officeart/2005/8/layout/radial2"/>
    <dgm:cxn modelId="{2D29D4F2-2403-4D85-B9A3-C26DEDA8A2E1}" type="presParOf" srcId="{61E64C85-6C2B-4A6B-8486-35859A44CE52}" destId="{8C9BF9C7-DE2F-4CFE-8F7B-DAEFFDF814FD}" srcOrd="0" destOrd="0" presId="urn:microsoft.com/office/officeart/2005/8/layout/radial2"/>
    <dgm:cxn modelId="{C8D95D5C-0235-4F01-AF52-19517BD152C9}" type="presParOf" srcId="{61E64C85-6C2B-4A6B-8486-35859A44CE52}" destId="{8784B876-9349-4DE3-BBCD-A6FFACD268CA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B3631-D29E-4F4E-B425-26D2C1AC1FF2}">
      <dsp:nvSpPr>
        <dsp:cNvPr id="0" name=""/>
        <dsp:cNvSpPr/>
      </dsp:nvSpPr>
      <dsp:spPr>
        <a:xfrm rot="2562158">
          <a:off x="2871322" y="3173733"/>
          <a:ext cx="685188" cy="47548"/>
        </a:xfrm>
        <a:custGeom>
          <a:avLst/>
          <a:gdLst/>
          <a:ahLst/>
          <a:cxnLst/>
          <a:rect l="0" t="0" r="0" b="0"/>
          <a:pathLst>
            <a:path>
              <a:moveTo>
                <a:pt x="0" y="23774"/>
              </a:moveTo>
              <a:lnTo>
                <a:pt x="685188" y="23774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690A6D-1E0A-4F5C-9984-E2B4B2A7411E}">
      <dsp:nvSpPr>
        <dsp:cNvPr id="0" name=""/>
        <dsp:cNvSpPr/>
      </dsp:nvSpPr>
      <dsp:spPr>
        <a:xfrm>
          <a:off x="2962150" y="2239207"/>
          <a:ext cx="761807" cy="47548"/>
        </a:xfrm>
        <a:custGeom>
          <a:avLst/>
          <a:gdLst/>
          <a:ahLst/>
          <a:cxnLst/>
          <a:rect l="0" t="0" r="0" b="0"/>
          <a:pathLst>
            <a:path>
              <a:moveTo>
                <a:pt x="0" y="23774"/>
              </a:moveTo>
              <a:lnTo>
                <a:pt x="761807" y="23774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EDACEC-9B30-4E7F-8EE3-F1034E632B32}">
      <dsp:nvSpPr>
        <dsp:cNvPr id="0" name=""/>
        <dsp:cNvSpPr/>
      </dsp:nvSpPr>
      <dsp:spPr>
        <a:xfrm rot="19037842">
          <a:off x="2871322" y="1304680"/>
          <a:ext cx="685188" cy="47548"/>
        </a:xfrm>
        <a:custGeom>
          <a:avLst/>
          <a:gdLst/>
          <a:ahLst/>
          <a:cxnLst/>
          <a:rect l="0" t="0" r="0" b="0"/>
          <a:pathLst>
            <a:path>
              <a:moveTo>
                <a:pt x="0" y="23774"/>
              </a:moveTo>
              <a:lnTo>
                <a:pt x="685188" y="23774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F4546-2303-4F9E-AE72-E293952905D4}">
      <dsp:nvSpPr>
        <dsp:cNvPr id="0" name=""/>
        <dsp:cNvSpPr/>
      </dsp:nvSpPr>
      <dsp:spPr>
        <a:xfrm>
          <a:off x="1114307" y="1176015"/>
          <a:ext cx="2173932" cy="217393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60771A-8EBB-4AFE-B8AC-2933B15D51A7}">
      <dsp:nvSpPr>
        <dsp:cNvPr id="0" name=""/>
        <dsp:cNvSpPr/>
      </dsp:nvSpPr>
      <dsp:spPr>
        <a:xfrm>
          <a:off x="3292780" y="1626"/>
          <a:ext cx="1304359" cy="1304359"/>
        </a:xfrm>
        <a:prstGeom prst="ellipse">
          <a:avLst/>
        </a:prstGeom>
        <a:solidFill>
          <a:schemeClr val="accent4">
            <a:hueOff val="3470783"/>
            <a:satOff val="-19734"/>
            <a:lumOff val="634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實驗因子</a:t>
          </a:r>
          <a:endParaRPr lang="zh-TW" altLang="en-US" sz="2800" kern="12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sp:txBody>
      <dsp:txXfrm>
        <a:off x="3292780" y="1626"/>
        <a:ext cx="1304359" cy="1304359"/>
      </dsp:txXfrm>
    </dsp:sp>
    <dsp:sp modelId="{58EE278A-123C-4BF2-A351-6F93B344828C}">
      <dsp:nvSpPr>
        <dsp:cNvPr id="0" name=""/>
        <dsp:cNvSpPr/>
      </dsp:nvSpPr>
      <dsp:spPr>
        <a:xfrm>
          <a:off x="4727575" y="1626"/>
          <a:ext cx="1956539" cy="1304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000" kern="12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2</a:t>
          </a:r>
          <a:r>
            <a:rPr lang="zh-TW" altLang="en-US" sz="2000" kern="12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品牌抹布</a:t>
          </a:r>
          <a:endParaRPr lang="zh-TW" altLang="en-US" sz="2000" kern="12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000" kern="12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3</a:t>
          </a:r>
          <a:r>
            <a:rPr lang="zh-TW" altLang="en-US" sz="2000" kern="12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操作員</a:t>
          </a:r>
          <a:endParaRPr lang="zh-TW" altLang="en-US" sz="2000" kern="12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sp:txBody>
      <dsp:txXfrm>
        <a:off x="4727575" y="1626"/>
        <a:ext cx="1956539" cy="1304359"/>
      </dsp:txXfrm>
    </dsp:sp>
    <dsp:sp modelId="{199164B1-C48A-4694-A637-613B3237A069}">
      <dsp:nvSpPr>
        <dsp:cNvPr id="0" name=""/>
        <dsp:cNvSpPr/>
      </dsp:nvSpPr>
      <dsp:spPr>
        <a:xfrm>
          <a:off x="3723957" y="1610801"/>
          <a:ext cx="1304359" cy="1304359"/>
        </a:xfrm>
        <a:prstGeom prst="ellipse">
          <a:avLst/>
        </a:prstGeom>
        <a:solidFill>
          <a:schemeClr val="accent4">
            <a:hueOff val="6941566"/>
            <a:satOff val="-39468"/>
            <a:lumOff val="126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反應變數</a:t>
          </a:r>
          <a:endParaRPr lang="zh-TW" altLang="en-US" sz="2800" kern="12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sp:txBody>
      <dsp:txXfrm>
        <a:off x="3723957" y="1610801"/>
        <a:ext cx="1304359" cy="1304359"/>
      </dsp:txXfrm>
    </dsp:sp>
    <dsp:sp modelId="{007E2C15-9BC3-4E7A-AB10-49D339BF26D8}">
      <dsp:nvSpPr>
        <dsp:cNvPr id="0" name=""/>
        <dsp:cNvSpPr/>
      </dsp:nvSpPr>
      <dsp:spPr>
        <a:xfrm>
          <a:off x="5158753" y="1610801"/>
          <a:ext cx="1956539" cy="1304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抹布吸水量</a:t>
          </a:r>
          <a:endParaRPr lang="zh-TW" altLang="en-US" sz="2000" kern="12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sp:txBody>
      <dsp:txXfrm>
        <a:off x="5158753" y="1610801"/>
        <a:ext cx="1956539" cy="1304359"/>
      </dsp:txXfrm>
    </dsp:sp>
    <dsp:sp modelId="{8C9BF9C7-DE2F-4CFE-8F7B-DAEFFDF814FD}">
      <dsp:nvSpPr>
        <dsp:cNvPr id="0" name=""/>
        <dsp:cNvSpPr/>
      </dsp:nvSpPr>
      <dsp:spPr>
        <a:xfrm>
          <a:off x="3292780" y="3219977"/>
          <a:ext cx="1304359" cy="1304359"/>
        </a:xfrm>
        <a:prstGeom prst="ellipse">
          <a:avLst/>
        </a:prstGeom>
        <a:solidFill>
          <a:schemeClr val="accent4">
            <a:hueOff val="10412348"/>
            <a:satOff val="-59202"/>
            <a:lumOff val="1902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kern="12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實驗單位</a:t>
          </a:r>
          <a:endParaRPr lang="zh-TW" altLang="en-US" sz="2800" kern="12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sp:txBody>
      <dsp:txXfrm>
        <a:off x="3292780" y="3219977"/>
        <a:ext cx="1304359" cy="1304359"/>
      </dsp:txXfrm>
    </dsp:sp>
    <dsp:sp modelId="{8784B876-9349-4DE3-BBCD-A6FFACD268CA}">
      <dsp:nvSpPr>
        <dsp:cNvPr id="0" name=""/>
        <dsp:cNvSpPr/>
      </dsp:nvSpPr>
      <dsp:spPr>
        <a:xfrm>
          <a:off x="4727575" y="3219977"/>
          <a:ext cx="1956539" cy="13043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000" kern="12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兩天下來                 </a:t>
          </a:r>
          <a:r>
            <a:rPr lang="en-US" altLang="zh-TW" sz="2000" kern="12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12</a:t>
          </a:r>
          <a:r>
            <a:rPr lang="zh-TW" altLang="en-US" sz="2000" kern="1200" dirty="0" smtClean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rPr>
            <a:t>條抹布</a:t>
          </a:r>
          <a:endParaRPr lang="zh-TW" altLang="en-US" sz="2000" kern="1200" dirty="0">
            <a:solidFill>
              <a:schemeClr val="tx1"/>
            </a:solidFill>
            <a:latin typeface="微軟正黑體" pitchFamily="34" charset="-120"/>
            <a:ea typeface="微軟正黑體" pitchFamily="34" charset="-120"/>
          </a:endParaRPr>
        </a:p>
      </dsp:txBody>
      <dsp:txXfrm>
        <a:off x="4727575" y="3219977"/>
        <a:ext cx="1956539" cy="1304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2" name="頁尾版面配置區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16" name="文字版面配置區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5" name="文字版面配置區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0E08759-5651-4538-8667-D784B1CA7546}" type="datetimeFigureOut">
              <a:rPr lang="zh-TW" altLang="en-US" smtClean="0"/>
              <a:pPr/>
              <a:t>2014/1/8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A0D6413-B1AE-4550-808E-4C138B6B5F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7053064" cy="1828800"/>
          </a:xfrm>
        </p:spPr>
        <p:txBody>
          <a:bodyPr>
            <a:normAutofit fontScale="90000"/>
          </a:bodyPr>
          <a:lstStyle/>
          <a:p>
            <a:r>
              <a:rPr lang="zh-TW" altLang="en-US" sz="3200" dirty="0" smtClean="0">
                <a:solidFill>
                  <a:schemeClr val="tx1"/>
                </a:solidFill>
              </a:rPr>
              <a:t>成功大學</a:t>
            </a:r>
            <a:r>
              <a:rPr lang="en-US" altLang="zh-TW" sz="3200" dirty="0" smtClean="0">
                <a:solidFill>
                  <a:schemeClr val="tx1"/>
                </a:solidFill>
              </a:rPr>
              <a:t>102</a:t>
            </a:r>
            <a:r>
              <a:rPr lang="zh-TW" altLang="en-US" sz="3200" dirty="0" smtClean="0">
                <a:solidFill>
                  <a:schemeClr val="tx1"/>
                </a:solidFill>
              </a:rPr>
              <a:t>學年品質</a:t>
            </a:r>
            <a:r>
              <a:rPr lang="zh-TW" altLang="en-US" sz="3200" dirty="0" smtClean="0">
                <a:solidFill>
                  <a:schemeClr val="tx1"/>
                </a:solidFill>
              </a:rPr>
              <a:t>實務</a:t>
            </a:r>
            <a:r>
              <a:rPr lang="en-US" altLang="zh-TW" sz="3200" dirty="0" smtClean="0">
                <a:solidFill>
                  <a:schemeClr val="tx1"/>
                </a:solidFill>
              </a:rPr>
              <a:t>	</a:t>
            </a:r>
            <a:r>
              <a:rPr lang="zh-TW" altLang="en-US" sz="3200" dirty="0" smtClean="0">
                <a:solidFill>
                  <a:schemeClr val="tx1"/>
                </a:solidFill>
              </a:rPr>
              <a:t>實驗設計操作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sz="7300" b="1" dirty="0" smtClean="0">
                <a:solidFill>
                  <a:srgbClr val="C00000"/>
                </a:solidFill>
                <a:latin typeface="Gungsuh" pitchFamily="18" charset="-127"/>
                <a:ea typeface="Gungsuh" pitchFamily="18" charset="-127"/>
              </a:rPr>
              <a:t>品牌抹布的吸水量實驗設計</a:t>
            </a:r>
            <a:endParaRPr lang="zh-TW" altLang="en-US" sz="7300" b="1" dirty="0">
              <a:solidFill>
                <a:srgbClr val="C00000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altLang="zh-TW" dirty="0" smtClean="0"/>
              <a:t>2014.01.08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4788024" y="4365104"/>
            <a:ext cx="314701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 smtClean="0"/>
              <a:t>統計</a:t>
            </a:r>
            <a:r>
              <a:rPr lang="en-US" altLang="zh-TW" sz="2800" dirty="0" smtClean="0"/>
              <a:t>103	</a:t>
            </a:r>
            <a:r>
              <a:rPr lang="zh-TW" altLang="en-US" sz="2800" dirty="0" smtClean="0"/>
              <a:t>林育新</a:t>
            </a:r>
            <a:endParaRPr lang="en-US" altLang="zh-TW" sz="2800" dirty="0" smtClean="0"/>
          </a:p>
          <a:p>
            <a:r>
              <a:rPr lang="zh-TW" altLang="en-US" sz="2800" dirty="0" smtClean="0"/>
              <a:t>統計</a:t>
            </a:r>
            <a:r>
              <a:rPr lang="en-US" altLang="zh-TW" sz="2800" dirty="0" smtClean="0"/>
              <a:t>103	</a:t>
            </a:r>
            <a:r>
              <a:rPr lang="zh-TW" altLang="en-US" sz="2800" dirty="0" smtClean="0"/>
              <a:t>許嘉偉</a:t>
            </a:r>
            <a:endParaRPr lang="en-US" altLang="zh-TW" sz="2800" dirty="0" smtClean="0"/>
          </a:p>
          <a:p>
            <a:r>
              <a:rPr lang="zh-TW" altLang="en-US" sz="2800" dirty="0" smtClean="0"/>
              <a:t>統計</a:t>
            </a:r>
            <a:r>
              <a:rPr lang="en-US" altLang="zh-TW" sz="2800" dirty="0" smtClean="0"/>
              <a:t>103	</a:t>
            </a:r>
            <a:r>
              <a:rPr lang="zh-TW" altLang="en-US" sz="2800" dirty="0" smtClean="0"/>
              <a:t>陳    照</a:t>
            </a:r>
            <a:endParaRPr lang="zh-TW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模型</a:t>
            </a:r>
            <a:r>
              <a:rPr lang="zh-TW" altLang="en-US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殘差</a:t>
            </a:r>
            <a:r>
              <a:rPr lang="zh-TW" altLang="zh-TW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常態</a:t>
            </a:r>
            <a:r>
              <a:rPr lang="zh-TW" altLang="en-US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檢定</a:t>
            </a:r>
            <a:endParaRPr lang="zh-TW" altLang="en-US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1170" y="1413216"/>
            <a:ext cx="3967054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5157192"/>
            <a:ext cx="534659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模型</a:t>
            </a:r>
            <a:r>
              <a:rPr lang="zh-TW" altLang="zh-TW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等變異</a:t>
            </a:r>
            <a:r>
              <a:rPr lang="zh-TW" altLang="en-US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檢定</a:t>
            </a:r>
            <a:endParaRPr lang="zh-TW" altLang="en-US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1170" y="1197192"/>
            <a:ext cx="3967054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5301208"/>
            <a:ext cx="871783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獨立性</a:t>
            </a:r>
            <a:r>
              <a:rPr lang="zh-TW" altLang="en-US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圖示</a:t>
            </a:r>
            <a:endParaRPr lang="zh-TW" altLang="en-US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268760"/>
            <a:ext cx="5409619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latin typeface="微軟正黑體" pitchFamily="34" charset="-120"/>
                <a:ea typeface="微軟正黑體" pitchFamily="34" charset="-120"/>
              </a:rPr>
              <a:t>EMS table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3000" y="353234"/>
            <a:ext cx="7419399" cy="558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436096" y="5373216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6876256" y="5301208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4427984" y="3501008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4283968" y="3140968"/>
            <a:ext cx="50405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4283968" y="3861048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6876256" y="5445224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4355976" y="2204864"/>
            <a:ext cx="36004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4499992" y="2636912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4355976" y="2852936"/>
            <a:ext cx="36004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4499992" y="2564904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1475656" y="1700808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4355976" y="4293096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/>
          <p:cNvSpPr/>
          <p:nvPr/>
        </p:nvSpPr>
        <p:spPr>
          <a:xfrm>
            <a:off x="4355976" y="4869160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7668344" y="4869160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/>
          <p:cNvSpPr/>
          <p:nvPr/>
        </p:nvSpPr>
        <p:spPr>
          <a:xfrm>
            <a:off x="7668344" y="4293096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矩形 19"/>
          <p:cNvSpPr/>
          <p:nvPr/>
        </p:nvSpPr>
        <p:spPr>
          <a:xfrm>
            <a:off x="7668344" y="3501008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/>
          <p:cNvSpPr/>
          <p:nvPr/>
        </p:nvSpPr>
        <p:spPr>
          <a:xfrm>
            <a:off x="7668344" y="2564904"/>
            <a:ext cx="28803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矩形 21"/>
          <p:cNvSpPr/>
          <p:nvPr/>
        </p:nvSpPr>
        <p:spPr>
          <a:xfrm>
            <a:off x="8100392" y="1556792"/>
            <a:ext cx="72007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4" name="直線接點 23"/>
          <p:cNvCxnSpPr/>
          <p:nvPr/>
        </p:nvCxnSpPr>
        <p:spPr>
          <a:xfrm>
            <a:off x="8100392" y="1556792"/>
            <a:ext cx="0" cy="4392488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latin typeface="微軟正黑體" pitchFamily="34" charset="-120"/>
                <a:ea typeface="微軟正黑體" pitchFamily="34" charset="-120"/>
              </a:rPr>
              <a:t>ANOVA</a:t>
            </a:r>
            <a:r>
              <a:rPr lang="zh-TW" altLang="zh-TW" b="1" dirty="0">
                <a:latin typeface="微軟正黑體" pitchFamily="34" charset="-120"/>
                <a:ea typeface="微軟正黑體" pitchFamily="34" charset="-120"/>
              </a:rPr>
              <a:t>分析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92896"/>
            <a:ext cx="8205033" cy="1994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Mean effect plot</a:t>
            </a:r>
            <a:endParaRPr lang="zh-TW" altLang="en-US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4" name="內容版面配置區 3"/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124744"/>
            <a:ext cx="5760000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>
                <a:latin typeface="微軟正黑體" pitchFamily="34" charset="-120"/>
                <a:ea typeface="微軟正黑體" pitchFamily="34" charset="-120"/>
              </a:rPr>
              <a:t>Interaction </a:t>
            </a:r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>analysis</a:t>
            </a:r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4" name="內容版面配置區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052736"/>
            <a:ext cx="5904656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結論</a:t>
            </a:r>
            <a:endParaRPr lang="zh-TW" altLang="en-US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設定顯著水準為</a:t>
            </a:r>
            <a:r>
              <a:rPr lang="en-US" altLang="zh-TW" dirty="0" smtClean="0"/>
              <a:t>0.05</a:t>
            </a:r>
            <a:r>
              <a:rPr lang="zh-TW" altLang="en-US" dirty="0" smtClean="0"/>
              <a:t>時，各種我們認為最有可能影響吸水量的因子</a:t>
            </a:r>
            <a:r>
              <a:rPr lang="zh-TW" altLang="en-US" dirty="0" smtClean="0">
                <a:solidFill>
                  <a:srgbClr val="C00000"/>
                </a:solidFill>
              </a:rPr>
              <a:t>均不顯著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r>
              <a:rPr lang="zh-TW" altLang="en-US" dirty="0" smtClean="0"/>
              <a:t>到超市買抹布對品牌的決擇。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satMod val="92000"/>
                <a:lumMod val="120000"/>
              </a:schemeClr>
            </a:gs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實驗</a:t>
            </a:r>
            <a:r>
              <a:rPr lang="zh-TW" altLang="en-US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概述</a:t>
            </a:r>
            <a:endParaRPr lang="zh-TW" altLang="en-US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</p:nvPr>
        </p:nvGraphicFramePr>
        <p:xfrm>
          <a:off x="-756592" y="170080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橢圓 4"/>
          <p:cNvSpPr/>
          <p:nvPr/>
        </p:nvSpPr>
        <p:spPr>
          <a:xfrm>
            <a:off x="5940152" y="2060848"/>
            <a:ext cx="1296144" cy="1296144"/>
          </a:xfrm>
          <a:prstGeom prst="ellipse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處理</a:t>
            </a:r>
            <a:endParaRPr lang="zh-TW" altLang="en-US" sz="2800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橢圓 5"/>
          <p:cNvSpPr/>
          <p:nvPr/>
        </p:nvSpPr>
        <p:spPr>
          <a:xfrm>
            <a:off x="5940152" y="4077072"/>
            <a:ext cx="1296144" cy="1296144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實驗誤差</a:t>
            </a:r>
            <a:endParaRPr lang="zh-TW" altLang="en-US" sz="28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7308304" y="2492896"/>
            <a:ext cx="1321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6</a:t>
            </a: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個處理</a:t>
            </a:r>
            <a:endParaRPr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7308304" y="4437112"/>
            <a:ext cx="1428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 吸水時間</a:t>
            </a:r>
            <a:endParaRPr lang="en-US" altLang="zh-TW" sz="20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pitchFamily="34" charset="0"/>
              <a:buChar char="•"/>
            </a:pPr>
            <a:r>
              <a:rPr lang="zh-TW" altLang="en-US" sz="2000" dirty="0" smtClean="0">
                <a:latin typeface="微軟正黑體" pitchFamily="34" charset="-120"/>
                <a:ea typeface="微軟正黑體" pitchFamily="34" charset="-120"/>
              </a:rPr>
              <a:t>  水滴掉落</a:t>
            </a:r>
            <a:endParaRPr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實驗前測</a:t>
            </a:r>
            <a:endParaRPr lang="zh-TW" altLang="en-US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>
          <a:xfrm>
            <a:off x="323528" y="1916832"/>
            <a:ext cx="4172272" cy="4525963"/>
          </a:xfrm>
        </p:spPr>
        <p:txBody>
          <a:bodyPr>
            <a:normAutofit lnSpcReduction="10000"/>
          </a:bodyPr>
          <a:lstStyle/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時間：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2013.12.28 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上午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地點：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工統實驗室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道具：</a:t>
            </a:r>
            <a:endParaRPr lang="en-US" altLang="zh-TW" sz="2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None/>
            </a:pP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      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塊全新全效牌抹布、水盆、手機、天秤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結果與修正：</a:t>
            </a:r>
            <a:endParaRPr lang="en-US" altLang="zh-TW" sz="2400" b="1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None/>
            </a:pPr>
            <a:r>
              <a:rPr lang="en-US" altLang="zh-TW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	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前測成功</a:t>
            </a:r>
            <a:endParaRPr lang="en-US" altLang="zh-TW" sz="2400" dirty="0" smtClean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邊角未進水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=&gt;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加水、對折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操作員獨自完成一切動作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甩水的反射動作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=&gt;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迅速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	</a:t>
            </a:r>
          </a:p>
          <a:p>
            <a:pPr>
              <a:buNone/>
            </a:pP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None/>
            </a:pP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7" name="內容版面配置區 6" descr="DSC_0928 (1).jpg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 rot="383437">
            <a:off x="4845050" y="2417763"/>
            <a:ext cx="3886200" cy="2914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第一次實驗過程</a:t>
            </a:r>
            <a:endParaRPr lang="zh-TW" altLang="en-US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>
          <a:xfrm>
            <a:off x="323528" y="1916832"/>
            <a:ext cx="4172272" cy="4525963"/>
          </a:xfrm>
        </p:spPr>
        <p:txBody>
          <a:bodyPr>
            <a:normAutofit/>
          </a:bodyPr>
          <a:lstStyle/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時間：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2013.12.28 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	</a:t>
            </a:r>
          </a:p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地點：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工統實驗室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道具：</a:t>
            </a:r>
            <a:endParaRPr lang="en-US" altLang="zh-TW" sz="2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None/>
            </a:pP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	6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塊全新全效牌、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6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塊全新家樂適牌抹布、水盆、手機、天秤。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細節：</a:t>
            </a:r>
            <a:endParaRPr lang="en-US" altLang="zh-TW" sz="2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實驗中處理重覆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實驗中整體重覆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None/>
            </a:pPr>
            <a:r>
              <a:rPr lang="en-US" altLang="zh-TW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	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	</a:t>
            </a:r>
          </a:p>
          <a:p>
            <a:pPr>
              <a:buNone/>
            </a:pP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None/>
            </a:pP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6" name="內容版面配置區 5" descr="DSC_0939 (1).jpg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 rot="228024">
            <a:off x="5148064" y="1772816"/>
            <a:ext cx="3429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副標題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545" y="1844824"/>
            <a:ext cx="818491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第二次實驗過程</a:t>
            </a:r>
            <a:endParaRPr lang="zh-TW" altLang="en-US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>
          <a:xfrm>
            <a:off x="323528" y="2132856"/>
            <a:ext cx="4172272" cy="4525963"/>
          </a:xfrm>
        </p:spPr>
        <p:txBody>
          <a:bodyPr>
            <a:normAutofit/>
          </a:bodyPr>
          <a:lstStyle/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時間：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2013.12.29 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下午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	</a:t>
            </a:r>
          </a:p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地點：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工統實驗室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道具：</a:t>
            </a:r>
            <a:endParaRPr lang="en-US" altLang="zh-TW" sz="2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None/>
            </a:pP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	6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塊全效牌、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6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塊家樂適牌抹布、水盆、手機、天秤。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細節：</a:t>
            </a:r>
            <a:endParaRPr lang="en-US" altLang="zh-TW" sz="2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None/>
            </a:pP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	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昨天實驗的同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條抹布，非全新抹布。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None/>
            </a:pPr>
            <a:r>
              <a:rPr lang="en-US" altLang="zh-TW" sz="2400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	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	</a:t>
            </a:r>
          </a:p>
          <a:p>
            <a:pPr>
              <a:buNone/>
            </a:pP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None/>
            </a:pP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6" name="內容版面配置區 5" descr="DSC_0939 (1).jpg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 rot="231116">
            <a:off x="4774671" y="2492896"/>
            <a:ext cx="3802393" cy="2851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副標題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611" y="1772816"/>
            <a:ext cx="840357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模型設定</a:t>
            </a:r>
            <a:endParaRPr lang="zh-TW" altLang="en-US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2237" y="1498650"/>
            <a:ext cx="5324059" cy="85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727623"/>
            <a:ext cx="2264412" cy="413345"/>
          </a:xfrm>
          <a:prstGeom prst="rect">
            <a:avLst/>
          </a:prstGeom>
          <a:noFill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3212976"/>
            <a:ext cx="5014055" cy="413345"/>
          </a:xfrm>
          <a:prstGeom prst="rect">
            <a:avLst/>
          </a:prstGeom>
          <a:noFill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3789040"/>
            <a:ext cx="5607115" cy="413345"/>
          </a:xfrm>
          <a:prstGeom prst="rect">
            <a:avLst/>
          </a:prstGeom>
          <a:noFill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4365104"/>
            <a:ext cx="7242523" cy="413345"/>
          </a:xfrm>
          <a:prstGeom prst="rect">
            <a:avLst/>
          </a:prstGeom>
          <a:noFill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941168"/>
            <a:ext cx="7601954" cy="413345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5445224"/>
            <a:ext cx="1617437" cy="413345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22860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/>
            </a:r>
            <a:br>
              <a:rPr kumimoji="1" lang="zh-TW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</a:b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22860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/>
            </a:r>
            <a:br>
              <a:rPr kumimoji="1" lang="zh-TW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</a:b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1114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1790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0" y="2466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>
                <a:solidFill>
                  <a:schemeClr val="tx1"/>
                </a:solidFill>
              </a:rPr>
              <a:t>回歸預測模型</a:t>
            </a:r>
            <a:endParaRPr lang="zh-TW" altLang="en-US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22"/>
          <a:stretch>
            <a:fillRect/>
          </a:stretch>
        </p:blipFill>
        <p:spPr bwMode="auto">
          <a:xfrm>
            <a:off x="524593" y="1844824"/>
            <a:ext cx="786662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0998"/>
          <a:stretch>
            <a:fillRect/>
          </a:stretch>
        </p:blipFill>
        <p:spPr bwMode="auto">
          <a:xfrm>
            <a:off x="467544" y="2852936"/>
            <a:ext cx="8254890" cy="2438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字方塊 5"/>
          <p:cNvSpPr txBox="1"/>
          <p:nvPr/>
        </p:nvSpPr>
        <p:spPr>
          <a:xfrm>
            <a:off x="1475656" y="5805264"/>
            <a:ext cx="62856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MAPE(</a:t>
            </a:r>
            <a:r>
              <a:rPr lang="zh-TW" altLang="en-US" sz="2800" dirty="0" smtClean="0"/>
              <a:t>平均絕對偏差</a:t>
            </a:r>
            <a:r>
              <a:rPr lang="en-US" altLang="zh-TW" sz="2800" dirty="0" smtClean="0"/>
              <a:t>)=</a:t>
            </a:r>
            <a:r>
              <a:rPr lang="en-US" altLang="zh-TW" sz="2800" dirty="0" smtClean="0">
                <a:solidFill>
                  <a:srgbClr val="C00000"/>
                </a:solidFill>
              </a:rPr>
              <a:t>0.0678829</a:t>
            </a:r>
            <a:r>
              <a:rPr lang="zh-TW" altLang="en-US" sz="2800" dirty="0" smtClean="0"/>
              <a:t> </a:t>
            </a:r>
            <a:r>
              <a:rPr lang="en-US" altLang="zh-TW" sz="2800" dirty="0" smtClean="0"/>
              <a:t>&gt;0.05</a:t>
            </a:r>
            <a:endParaRPr lang="zh-TW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中庸">
  <a:themeElements>
    <a:clrScheme name="壁窗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中庸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中庸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211</TotalTime>
  <Words>160</Words>
  <Application>Microsoft Office PowerPoint</Application>
  <PresentationFormat>如螢幕大小 (4:3)</PresentationFormat>
  <Paragraphs>63</Paragraphs>
  <Slides>17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18" baseType="lpstr">
      <vt:lpstr>中庸</vt:lpstr>
      <vt:lpstr>成功大學102學年品質實務 實驗設計操作 品牌抹布的吸水量實驗設計</vt:lpstr>
      <vt:lpstr>實驗概述</vt:lpstr>
      <vt:lpstr>實驗前測</vt:lpstr>
      <vt:lpstr>第一次實驗過程</vt:lpstr>
      <vt:lpstr>投影片 5</vt:lpstr>
      <vt:lpstr>第二次實驗過程</vt:lpstr>
      <vt:lpstr>投影片 7</vt:lpstr>
      <vt:lpstr>模型設定</vt:lpstr>
      <vt:lpstr>回歸預測模型</vt:lpstr>
      <vt:lpstr>模型殘差常態檢定</vt:lpstr>
      <vt:lpstr>模型等變異檢定</vt:lpstr>
      <vt:lpstr>獨立性圖示</vt:lpstr>
      <vt:lpstr>EMS table</vt:lpstr>
      <vt:lpstr>ANOVA分析</vt:lpstr>
      <vt:lpstr>Mean effect plot</vt:lpstr>
      <vt:lpstr>Interaction analysis</vt:lpstr>
      <vt:lpstr>結論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ultrahsin</dc:creator>
  <cp:lastModifiedBy>ultrahsin</cp:lastModifiedBy>
  <cp:revision>24</cp:revision>
  <dcterms:created xsi:type="dcterms:W3CDTF">2014-01-07T13:09:11Z</dcterms:created>
  <dcterms:modified xsi:type="dcterms:W3CDTF">2014-01-08T05:33:29Z</dcterms:modified>
</cp:coreProperties>
</file>